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35" r:id="rId3"/>
  </p:sldMasterIdLst>
  <p:notesMasterIdLst>
    <p:notesMasterId r:id="rId15"/>
  </p:notesMasterIdLst>
  <p:sldIdLst>
    <p:sldId id="256" r:id="rId4"/>
    <p:sldId id="25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67" r:id="rId14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5">
          <p15:clr>
            <a:srgbClr val="A4A3A4"/>
          </p15:clr>
        </p15:guide>
        <p15:guide id="4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80" autoAdjust="0"/>
    <p:restoredTop sz="86382" autoAdjust="0"/>
  </p:normalViewPr>
  <p:slideViewPr>
    <p:cSldViewPr showGuides="1">
      <p:cViewPr varScale="1">
        <p:scale>
          <a:sx n="68" d="100"/>
          <a:sy n="68" d="100"/>
        </p:scale>
        <p:origin x="208" y="1008"/>
      </p:cViewPr>
      <p:guideLst>
        <p:guide orient="horz" pos="2160"/>
        <p:guide pos="2880"/>
        <p:guide pos="295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97" d="100"/>
          <a:sy n="97" d="100"/>
        </p:scale>
        <p:origin x="312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1BB5CFC2-6E07-ABE8-20A5-FDCCA45E25D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B42327A2-70AF-C1EC-2D8D-245C6C0BA79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9539E9BF-AD0C-8845-97F6-B50308C7548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BE80272D-DE38-9ED8-A325-4B5FA5951AD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EF63360C-0A27-1CCD-1334-FC1E77EB901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C2521DC-67AD-E55A-E18F-FE9081C0EE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B5809CE-7768-1440-85F9-7DADBAAFA6F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C178CFF5-F4E3-6634-1EC1-3B9C9CB128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52F0E411-1DBE-F37B-D191-AEC80FDC98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CE9E456F-C109-AD13-445E-282E450DEA9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21CDFA8-0C59-E946-ACEE-116CEFF22921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69FD58C3-2070-0EBA-F80D-2BEA17C049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823A155B-6882-57E1-DAA5-BD12720409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>
                <a:latin typeface="Arial" panose="020B0604020202020204" pitchFamily="34" charset="0"/>
              </a:rPr>
              <a:t>Specification content: 2.3.1, 4.1.5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B0605AD2-1F52-5828-EBF2-7A64FCD3CF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69F1E24-FB6A-3D43-ABE0-8B35B43E4BDE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>
            <a:extLst>
              <a:ext uri="{FF2B5EF4-FFF2-40B4-BE49-F238E27FC236}">
                <a16:creationId xmlns:a16="http://schemas.microsoft.com/office/drawing/2014/main" id="{BD1C114A-02F8-7284-72EB-1C7B6CABB6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>
            <a:extLst>
              <a:ext uri="{FF2B5EF4-FFF2-40B4-BE49-F238E27FC236}">
                <a16:creationId xmlns:a16="http://schemas.microsoft.com/office/drawing/2014/main" id="{87F5E3B9-2A37-5D4C-109A-8E74FA3841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Tutor: It might be a good idea to remind students that what is deemed ‘acceptable’ might be different for a city centre and for an area in the countryside.</a:t>
            </a:r>
          </a:p>
          <a:p>
            <a:endParaRPr lang="en-GB" altLang="en-US">
              <a:latin typeface="Arial" panose="020B0604020202020204" pitchFamily="34" charset="0"/>
            </a:endParaRPr>
          </a:p>
          <a:p>
            <a:r>
              <a:rPr lang="en-GB" altLang="en-US">
                <a:latin typeface="Arial" panose="020B0604020202020204" pitchFamily="34" charset="0"/>
              </a:rPr>
              <a:t>We use the term ‘speed’, when, in fact, we actually mean ‘capacity’.  Notice that the image above has ‘speed’ of 80.78Mbps, which is actually a measurement of capacity.</a:t>
            </a:r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EC91B4F4-DF0D-3A6C-6FE1-8ACB7CB31B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21F67CB-6F56-A54E-846B-54C93F1907C9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D653E1F9-81D5-759A-DBB5-2DD046C580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E9786B42-694B-11CB-CC02-3888578A1E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Activity 1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A0058442-6CB4-605B-8717-071D64B8CA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6245E49-270F-FF49-9354-0185F245AD79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BCD11ADF-5167-7CF4-1978-F282CB7831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97BDAD10-BD7F-C69C-572C-225A73CCAC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Tutor: The kilo/mega/giga prefixes are used for speed measurement as we work in bits not bytes. It’s also worth noting that the lowercase b is used to signify the difference between bits and bytes.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CEBC4C09-5A52-5B37-CCAA-720C7288438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D71FBCC-A34F-E346-AABE-2DE1D253881E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64DD7201-A867-2BAE-EA09-175017C205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4582FFA4-4E71-8783-4A5B-FAB64D5552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Tutor: Remind students that they are not allowed a calculator, so only the expression is required.</a:t>
            </a: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619E5A7E-F3FB-9FF1-BDEF-279556CCB6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B5B4EA7-CA43-7240-858E-9439E7346286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41D719EB-9CE5-806A-C5F0-0C446C3B4B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C443B949-C667-924D-0CE3-9FECD6675B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Activity 2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EC74476D-0702-A5DF-3407-9569DD5F38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B69EFB7-E8DC-624A-A56F-11A377408ADC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BE1D3-166A-8D54-0E4C-0F9B0518724F}"/>
              </a:ext>
            </a:extLst>
          </p:cNvPr>
          <p:cNvSpPr txBox="1">
            <a:spLocks/>
          </p:cNvSpPr>
          <p:nvPr userDrawn="1"/>
        </p:nvSpPr>
        <p:spPr>
          <a:xfrm>
            <a:off x="-11113" y="2492375"/>
            <a:ext cx="9144001" cy="18732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 dirty="0" err="1"/>
          </a:p>
          <a:p>
            <a:pPr>
              <a:defRPr/>
            </a:pPr>
            <a:r>
              <a:rPr lang="en-GB" altLang="en-US" sz="3800" dirty="0"/>
              <a:t>Y10-06-P32: Network speed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7298AF1B-3A51-2DA5-E7FB-BF506FBD724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-11113" y="0"/>
            <a:ext cx="9155113" cy="900113"/>
          </a:xfrm>
          <a:prstGeom prst="rect">
            <a:avLst/>
          </a:prstGeom>
          <a:solidFill>
            <a:srgbClr val="11B7D7"/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en-US" sz="200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5982C5B-5284-D907-0A75-C9BF4EC95C1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59354963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4" y="2196001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9182991-FE36-4A9B-AE75-1A3871ADD2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154453732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1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1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2A39662-816D-B727-18BD-1AA16A4812E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9241427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6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780B608-7104-DA78-43D9-BBB9F46C9C1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0176444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half" idx="1"/>
          </p:nvPr>
        </p:nvSpPr>
        <p:spPr>
          <a:xfrm>
            <a:off x="468313" y="2212975"/>
            <a:ext cx="2303462" cy="3592513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0"/>
          </p:nvPr>
        </p:nvSpPr>
        <p:spPr>
          <a:xfrm>
            <a:off x="3421063" y="2212975"/>
            <a:ext cx="2303462" cy="3449638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8" name="Content Placeholder 6"/>
          <p:cNvSpPr>
            <a:spLocks noGrp="1"/>
          </p:cNvSpPr>
          <p:nvPr>
            <p:ph sz="half" idx="11"/>
          </p:nvPr>
        </p:nvSpPr>
        <p:spPr>
          <a:xfrm>
            <a:off x="6156325" y="2212975"/>
            <a:ext cx="2592388" cy="3736975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9740DC13-3658-5BA5-1D90-0DEB29803125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3663897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195388"/>
            <a:ext cx="91440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60FE13BB-3492-8747-C859-C387E7516D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1218626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684213" y="2195513"/>
            <a:ext cx="7991475" cy="3609975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GB" altLang="en-US" dirty="0"/>
              <a:t>Body text </a:t>
            </a:r>
            <a:r>
              <a:rPr lang="en-GB" altLang="en-US" dirty="0" err="1"/>
              <a:t>xxxxxxxxxxxxxxxxxxxxxxxxxxxxxxxxxxxxxxxxx</a:t>
            </a:r>
            <a:r>
              <a:rPr lang="en-GB" altLang="en-US" dirty="0"/>
              <a:t>: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endParaRPr lang="en-GB" alt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5A5E41BB-5A2A-A93D-72C3-9ECD923717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99340325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lways Learning">
            <a:extLst>
              <a:ext uri="{FF2B5EF4-FFF2-40B4-BE49-F238E27FC236}">
                <a16:creationId xmlns:a16="http://schemas.microsoft.com/office/drawing/2014/main" id="{B53F57A6-CCBD-1451-B57A-4E084F4C37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altLang="en-US" dirty="0"/>
              <a:t>Heading</a:t>
            </a:r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5513"/>
            <a:ext cx="4027487" cy="3681412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5512"/>
            <a:ext cx="4027488" cy="3681411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CA47CBC-D5C4-0971-7F2A-EF544DCADD7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3891950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AB53AA7-41C4-83AF-00D5-E2DDA2D2090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06240239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CA4EE06C-69D7-544B-EDA2-5FE141B82C7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403032629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2857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1"/>
            <a:ext cx="5111751" cy="4785395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6A7E8A-A99C-276F-E7B4-0E86002DB8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95276093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2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3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EE6C40-96EC-2240-09B1-287C33A179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33900355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Always Learning">
            <a:extLst>
              <a:ext uri="{FF2B5EF4-FFF2-40B4-BE49-F238E27FC236}">
                <a16:creationId xmlns:a16="http://schemas.microsoft.com/office/drawing/2014/main" id="{F2F47EB6-D34F-3DDF-EA57-8499BB162B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3C66B8F-D025-35A4-ECDD-574A2DB4EA8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459538"/>
            <a:ext cx="9144000" cy="28733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</a:t>
            </a:r>
          </a:p>
        </p:txBody>
      </p:sp>
      <p:sp>
        <p:nvSpPr>
          <p:cNvPr id="1028" name="TextBox 1">
            <a:extLst>
              <a:ext uri="{FF2B5EF4-FFF2-40B4-BE49-F238E27FC236}">
                <a16:creationId xmlns:a16="http://schemas.microsoft.com/office/drawing/2014/main" id="{E3822238-899F-47C2-95CB-76F36043454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938" y="0"/>
            <a:ext cx="9136062" cy="493713"/>
          </a:xfrm>
          <a:prstGeom prst="rect">
            <a:avLst/>
          </a:prstGeom>
          <a:solidFill>
            <a:srgbClr val="11B7D7">
              <a:alpha val="50196"/>
            </a:srgbClr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600" b="1" dirty="0"/>
              <a:t>Y10-06-P32: Network speed</a:t>
            </a:r>
            <a:endParaRPr lang="en-GB" altLang="en-US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24" r:id="rId1"/>
    <p:sldLayoutId id="2147485125" r:id="rId2"/>
    <p:sldLayoutId id="2147485126" r:id="rId3"/>
    <p:sldLayoutId id="2147485127" r:id="rId4"/>
    <p:sldLayoutId id="2147485128" r:id="rId5"/>
    <p:sldLayoutId id="2147485129" r:id="rId6"/>
    <p:sldLayoutId id="2147485130" r:id="rId7"/>
    <p:sldLayoutId id="2147485131" r:id="rId8"/>
    <p:sldLayoutId id="2147485132" r:id="rId9"/>
    <p:sldLayoutId id="2147485133" r:id="rId10"/>
    <p:sldLayoutId id="2147485134" r:id="rId11"/>
    <p:sldLayoutId id="2147485135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64580146-A9D3-722D-9B56-53789EBA0C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Calculating file size and speed</a:t>
            </a:r>
          </a:p>
        </p:txBody>
      </p:sp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56C55B5B-3162-C68C-D79C-0F57BAC8A0A2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4213" y="2195513"/>
            <a:ext cx="7991475" cy="5857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The formula can be rearranged to calculate any of its values:</a:t>
            </a:r>
          </a:p>
        </p:txBody>
      </p:sp>
      <p:sp>
        <p:nvSpPr>
          <p:cNvPr id="29700" name="Footer Placeholder 3">
            <a:extLst>
              <a:ext uri="{FF2B5EF4-FFF2-40B4-BE49-F238E27FC236}">
                <a16:creationId xmlns:a16="http://schemas.microsoft.com/office/drawing/2014/main" id="{79D84B44-4EE4-E6E8-125D-5AF7AA2CE3B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  <p:pic>
        <p:nvPicPr>
          <p:cNvPr id="29701" name="TextBox 4">
            <a:extLst>
              <a:ext uri="{FF2B5EF4-FFF2-40B4-BE49-F238E27FC236}">
                <a16:creationId xmlns:a16="http://schemas.microsoft.com/office/drawing/2014/main" id="{50E6F02D-165D-933C-1D85-7ADFBD1B80FA}"/>
              </a:ext>
            </a:extLst>
          </p:cNvPr>
          <p:cNvPicPr>
            <a:picLocks noRot="1" noChangeAspect="1" noMove="1" noResize="1" noEditPoints="1" noAdjustHandles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900" y="2933700"/>
            <a:ext cx="45466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TextBox 5">
            <a:extLst>
              <a:ext uri="{FF2B5EF4-FFF2-40B4-BE49-F238E27FC236}">
                <a16:creationId xmlns:a16="http://schemas.microsoft.com/office/drawing/2014/main" id="{FFB40B00-F3A1-54E2-3919-AA0D66D0D83D}"/>
              </a:ext>
            </a:extLst>
          </p:cNvPr>
          <p:cNvPicPr>
            <a:picLocks noRot="1" noChangeAspect="1" noMove="1" noResize="1" noEditPoints="1" noAdjustHandles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00" y="4876800"/>
            <a:ext cx="41656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TextBox 6">
            <a:extLst>
              <a:ext uri="{FF2B5EF4-FFF2-40B4-BE49-F238E27FC236}">
                <a16:creationId xmlns:a16="http://schemas.microsoft.com/office/drawing/2014/main" id="{5E0DB7E6-D0B9-CD44-9EE7-1630FF392727}"/>
              </a:ext>
            </a:extLst>
          </p:cNvPr>
          <p:cNvPicPr>
            <a:picLocks noRot="1" noChangeAspect="1" noMove="1" noResize="1" noEditPoints="1" noAdjustHandles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900" y="4089400"/>
            <a:ext cx="59944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>
            <a:extLst>
              <a:ext uri="{FF2B5EF4-FFF2-40B4-BE49-F238E27FC236}">
                <a16:creationId xmlns:a16="http://schemas.microsoft.com/office/drawing/2014/main" id="{6910F0E6-0F81-C7B1-A194-1103C0D67D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66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Wrap up: you have learned how to…</a:t>
            </a:r>
          </a:p>
        </p:txBody>
      </p:sp>
      <p:sp>
        <p:nvSpPr>
          <p:cNvPr id="31747" name="Content Placeholder 2">
            <a:extLst>
              <a:ext uri="{FF2B5EF4-FFF2-40B4-BE49-F238E27FC236}">
                <a16:creationId xmlns:a16="http://schemas.microsoft.com/office/drawing/2014/main" id="{DC3ABB94-C57D-1631-6E9F-417A0E7CCD50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576263" y="1698625"/>
            <a:ext cx="7991475" cy="4105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>
              <a:spcAft>
                <a:spcPts val="400"/>
              </a:spcAft>
            </a:pPr>
            <a:r>
              <a:rPr lang="en-GB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Define the meanings of the terms ‘bandwidth’ and ‘latency’</a:t>
            </a:r>
          </a:p>
          <a:p>
            <a:pPr lvl="1">
              <a:spcAft>
                <a:spcPts val="400"/>
              </a:spcAft>
            </a:pPr>
            <a:r>
              <a:rPr lang="en-GB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Explain how bandwidth and latency affect the performance of a network</a:t>
            </a:r>
          </a:p>
          <a:p>
            <a:pPr lvl="1">
              <a:spcAft>
                <a:spcPts val="400"/>
              </a:spcAft>
            </a:pPr>
            <a:r>
              <a:rPr lang="en-GB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Use bits per second (bps) to describe network speed</a:t>
            </a:r>
          </a:p>
          <a:p>
            <a:pPr lvl="1"/>
            <a:r>
              <a:rPr lang="en-GB" altLang="en-US"/>
              <a:t>Construct expressions involving file size, transmission rate and time.</a:t>
            </a:r>
          </a:p>
          <a:p>
            <a:pPr marL="0" indent="0">
              <a:buFont typeface="Wingdings" pitchFamily="2" charset="2"/>
              <a:buNone/>
            </a:pPr>
            <a:endParaRPr lang="en-US" altLang="en-US" dirty="0"/>
          </a:p>
        </p:txBody>
      </p:sp>
      <p:sp>
        <p:nvSpPr>
          <p:cNvPr id="31748" name="Footer Placeholder 3">
            <a:extLst>
              <a:ext uri="{FF2B5EF4-FFF2-40B4-BE49-F238E27FC236}">
                <a16:creationId xmlns:a16="http://schemas.microsoft.com/office/drawing/2014/main" id="{DD8504AC-FAB8-EAF9-5B5B-652BC2B93A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1">
            <a:extLst>
              <a:ext uri="{FF2B5EF4-FFF2-40B4-BE49-F238E27FC236}">
                <a16:creationId xmlns:a16="http://schemas.microsoft.com/office/drawing/2014/main" id="{B6A1F02D-1DA7-4D3B-BDC0-B5C3B4F187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16387" name="Title 2">
            <a:extLst>
              <a:ext uri="{FF2B5EF4-FFF2-40B4-BE49-F238E27FC236}">
                <a16:creationId xmlns:a16="http://schemas.microsoft.com/office/drawing/2014/main" id="{9049DFDD-09E3-DBDA-0EAD-C15EF9D53E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93750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Learning objectives</a:t>
            </a:r>
            <a:endParaRPr lang="en-GB" altLang="en-US"/>
          </a:p>
        </p:txBody>
      </p:sp>
      <p:sp>
        <p:nvSpPr>
          <p:cNvPr id="16388" name="Content Placeholder 3">
            <a:extLst>
              <a:ext uri="{FF2B5EF4-FFF2-40B4-BE49-F238E27FC236}">
                <a16:creationId xmlns:a16="http://schemas.microsoft.com/office/drawing/2014/main" id="{2DDEB42D-CEBA-C8A4-5D11-E5A3E593A135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7388" y="1657350"/>
            <a:ext cx="7991475" cy="3787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In this lesson you will learn to:</a:t>
            </a:r>
          </a:p>
          <a:p>
            <a:pPr lvl="1">
              <a:spcAft>
                <a:spcPts val="400"/>
              </a:spcAft>
            </a:pPr>
            <a:r>
              <a:rPr lang="en-GB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Define the meanings of the terms ‘bandwidth’ and ‘latency’</a:t>
            </a:r>
          </a:p>
          <a:p>
            <a:pPr lvl="1">
              <a:spcAft>
                <a:spcPts val="400"/>
              </a:spcAft>
            </a:pPr>
            <a:r>
              <a:rPr lang="en-GB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Explain how bandwidth and latency affect the performance of a network</a:t>
            </a:r>
          </a:p>
          <a:p>
            <a:pPr lvl="1">
              <a:spcAft>
                <a:spcPts val="400"/>
              </a:spcAft>
            </a:pPr>
            <a:r>
              <a:rPr lang="en-GB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Use bits per second (bps) to describe network speed</a:t>
            </a:r>
          </a:p>
          <a:p>
            <a:pPr lvl="1"/>
            <a:r>
              <a:rPr lang="en-GB" altLang="en-US" dirty="0"/>
              <a:t>Construct expressions involving file size, transmission rate and time.</a:t>
            </a:r>
          </a:p>
          <a:p>
            <a:pPr marL="0" indent="0"/>
            <a:endParaRPr lang="en-GB" alt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 dirty="0"/>
              <a:t>For more information and additional learner activities see Chapter 4.1 of the student book.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773F4D0-523C-553B-EC26-751A1FE1F0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Network speed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93D93991-F058-77B9-79B6-DF9AA6134765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993775" y="2205038"/>
            <a:ext cx="2952750" cy="2016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How fast is your network?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What is an acceptable speed?</a:t>
            </a:r>
          </a:p>
        </p:txBody>
      </p:sp>
      <p:sp>
        <p:nvSpPr>
          <p:cNvPr id="18436" name="Footer Placeholder 3">
            <a:extLst>
              <a:ext uri="{FF2B5EF4-FFF2-40B4-BE49-F238E27FC236}">
                <a16:creationId xmlns:a16="http://schemas.microsoft.com/office/drawing/2014/main" id="{D023ABCB-5C5A-702E-D4B4-DBC8C37EAA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  <p:pic>
        <p:nvPicPr>
          <p:cNvPr id="18437" name="Picture 2" descr="A picture containing text, device, gauge, control panel&#10;&#10;Description automatically generated">
            <a:extLst>
              <a:ext uri="{FF2B5EF4-FFF2-40B4-BE49-F238E27FC236}">
                <a16:creationId xmlns:a16="http://schemas.microsoft.com/office/drawing/2014/main" id="{5A97E1D3-BF39-5509-B03E-6A52E53A4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028825"/>
            <a:ext cx="3987800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AC762367-2AEA-7906-8068-0DFC22B879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What does speed mean?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1E870DFB-3ACC-D40F-A24C-5DDB03F82B92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4213" y="2195513"/>
            <a:ext cx="7991475" cy="1954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The term ‘download speed’ refers to how much data can be downloaded per second over a connection.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There are a number of factors that can affect the speed of a connection. The two most important are the </a:t>
            </a:r>
            <a:r>
              <a:rPr lang="en-GB" altLang="en-US" b="1">
                <a:solidFill>
                  <a:srgbClr val="D60093"/>
                </a:solidFill>
              </a:rPr>
              <a:t>bandwidth</a:t>
            </a:r>
            <a:r>
              <a:rPr lang="en-GB" altLang="en-US"/>
              <a:t> and </a:t>
            </a:r>
            <a:r>
              <a:rPr lang="en-GB" altLang="en-US" b="1">
                <a:solidFill>
                  <a:srgbClr val="D60093"/>
                </a:solidFill>
              </a:rPr>
              <a:t>latency</a:t>
            </a:r>
            <a:r>
              <a:rPr lang="en-GB" altLang="en-US"/>
              <a:t>.</a:t>
            </a:r>
            <a:endParaRPr lang="en-GB" altLang="en-US" b="1">
              <a:solidFill>
                <a:srgbClr val="D60093"/>
              </a:solidFill>
            </a:endParaRPr>
          </a:p>
        </p:txBody>
      </p:sp>
      <p:sp>
        <p:nvSpPr>
          <p:cNvPr id="20484" name="Footer Placeholder 3">
            <a:extLst>
              <a:ext uri="{FF2B5EF4-FFF2-40B4-BE49-F238E27FC236}">
                <a16:creationId xmlns:a16="http://schemas.microsoft.com/office/drawing/2014/main" id="{E5FF0C8E-E503-6234-6F74-D48E63F9A08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262D19A1-D475-1E5F-8868-F82E9D5C3F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Bandwidth and latency</a:t>
            </a:r>
          </a:p>
        </p:txBody>
      </p:sp>
      <p:sp>
        <p:nvSpPr>
          <p:cNvPr id="21507" name="Content Placeholder 2">
            <a:extLst>
              <a:ext uri="{FF2B5EF4-FFF2-40B4-BE49-F238E27FC236}">
                <a16:creationId xmlns:a16="http://schemas.microsoft.com/office/drawing/2014/main" id="{F08A9ABB-B2A1-892F-F276-AEE3D82574BA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en-US" b="1">
                <a:solidFill>
                  <a:srgbClr val="D60093"/>
                </a:solidFill>
              </a:rPr>
              <a:t>Bandwidth</a:t>
            </a:r>
            <a:r>
              <a:rPr lang="en-GB" altLang="en-US"/>
              <a:t> is the maximum amount of data that can be transmitted over a connection per second. It is a measurement of capacity. It is measured in bits per second (</a:t>
            </a:r>
            <a:r>
              <a:rPr lang="en-GB" altLang="en-US" b="1">
                <a:solidFill>
                  <a:srgbClr val="D60093"/>
                </a:solidFill>
              </a:rPr>
              <a:t>bps</a:t>
            </a:r>
            <a:r>
              <a:rPr lang="en-GB" altLang="en-US"/>
              <a:t>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 b="1">
                <a:solidFill>
                  <a:srgbClr val="D60093"/>
                </a:solidFill>
              </a:rPr>
              <a:t>Latency</a:t>
            </a:r>
            <a:r>
              <a:rPr lang="en-GB" altLang="en-US"/>
              <a:t> is the time taken for a transmission to reach its destination. It is measured in milliseconds.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Gamers may be familiar with the term ‘</a:t>
            </a:r>
            <a:r>
              <a:rPr lang="en-GB" altLang="en-US" b="1">
                <a:solidFill>
                  <a:srgbClr val="D60093"/>
                </a:solidFill>
              </a:rPr>
              <a:t>ping</a:t>
            </a:r>
            <a:r>
              <a:rPr lang="en-GB" altLang="en-US"/>
              <a:t>’. This is a way of measuring latency. It times a single transmission as it travels to a server and back again.</a:t>
            </a:r>
          </a:p>
        </p:txBody>
      </p:sp>
      <p:sp>
        <p:nvSpPr>
          <p:cNvPr id="21508" name="Footer Placeholder 3">
            <a:extLst>
              <a:ext uri="{FF2B5EF4-FFF2-40B4-BE49-F238E27FC236}">
                <a16:creationId xmlns:a16="http://schemas.microsoft.com/office/drawing/2014/main" id="{A9807BAB-5249-4128-86CA-1B542972F8C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442C674C-0CBC-F75B-2644-7BEC1E343D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Measuring speed</a:t>
            </a:r>
          </a:p>
        </p:txBody>
      </p:sp>
      <p:sp>
        <p:nvSpPr>
          <p:cNvPr id="23555" name="Content Placeholder 2">
            <a:extLst>
              <a:ext uri="{FF2B5EF4-FFF2-40B4-BE49-F238E27FC236}">
                <a16:creationId xmlns:a16="http://schemas.microsoft.com/office/drawing/2014/main" id="{44BF6A1B-48F3-6747-291E-6848C22A5E80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4213" y="2195513"/>
            <a:ext cx="7991475" cy="1520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We measure network speed in bits per second (bps).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Modern networks have high bandwidths, measured in millions of bits per second.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The following units are used to measure network speeds.</a:t>
            </a:r>
          </a:p>
        </p:txBody>
      </p:sp>
      <p:sp>
        <p:nvSpPr>
          <p:cNvPr id="23556" name="Footer Placeholder 3">
            <a:extLst>
              <a:ext uri="{FF2B5EF4-FFF2-40B4-BE49-F238E27FC236}">
                <a16:creationId xmlns:a16="http://schemas.microsoft.com/office/drawing/2014/main" id="{CA6EF46C-0E7A-2512-DAA8-55E7EAF242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B7C58F9-AAEC-A1B8-3518-778DB1C31B9F}"/>
              </a:ext>
            </a:extLst>
          </p:cNvPr>
          <p:cNvGraphicFramePr>
            <a:graphicFrameLocks noGrp="1"/>
          </p:cNvGraphicFramePr>
          <p:nvPr/>
        </p:nvGraphicFramePr>
        <p:xfrm>
          <a:off x="968375" y="3808413"/>
          <a:ext cx="720725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596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51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024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Units</a:t>
                      </a:r>
                    </a:p>
                  </a:txBody>
                  <a:tcPr marL="90007" marR="91447">
                    <a:solidFill>
                      <a:srgbClr val="0FB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Abbreviation</a:t>
                      </a:r>
                    </a:p>
                  </a:txBody>
                  <a:tcPr marL="90007" marR="91447">
                    <a:solidFill>
                      <a:srgbClr val="0FB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bits per second</a:t>
                      </a:r>
                    </a:p>
                  </a:txBody>
                  <a:tcPr marL="90007" marR="91447">
                    <a:solidFill>
                      <a:srgbClr val="0FB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bits per second</a:t>
                      </a:r>
                    </a:p>
                  </a:txBody>
                  <a:tcPr marL="90007" marR="91447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bps</a:t>
                      </a:r>
                    </a:p>
                  </a:txBody>
                  <a:tcPr marL="90007" marR="91447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</a:t>
                      </a:r>
                    </a:p>
                  </a:txBody>
                  <a:tcPr marL="90007" marR="9144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kilobits per second</a:t>
                      </a:r>
                    </a:p>
                  </a:txBody>
                  <a:tcPr marL="90007" marR="91447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Kbps</a:t>
                      </a:r>
                    </a:p>
                  </a:txBody>
                  <a:tcPr marL="90007" marR="91447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1000</a:t>
                      </a:r>
                    </a:p>
                  </a:txBody>
                  <a:tcPr marL="90007" marR="9144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megabits per second</a:t>
                      </a:r>
                    </a:p>
                  </a:txBody>
                  <a:tcPr marL="90007" marR="91447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Mbps</a:t>
                      </a:r>
                    </a:p>
                  </a:txBody>
                  <a:tcPr marL="90007" marR="91447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1 000 000</a:t>
                      </a:r>
                    </a:p>
                  </a:txBody>
                  <a:tcPr marL="90007" marR="9144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gigabits per second</a:t>
                      </a:r>
                    </a:p>
                  </a:txBody>
                  <a:tcPr marL="90007" marR="91447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Gbps</a:t>
                      </a:r>
                    </a:p>
                  </a:txBody>
                  <a:tcPr marL="90007" marR="91447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1 000 000 000</a:t>
                      </a:r>
                    </a:p>
                  </a:txBody>
                  <a:tcPr marL="90007" marR="91447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F593C779-B33D-CE47-896B-B847C3C8FF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File size recap</a:t>
            </a:r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171CC20F-2BFA-3AC2-99BE-24ED9E4239CF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4213" y="2195513"/>
            <a:ext cx="7991475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Previously you learned how we measure the size of files. Notice that these units are different to the ones we use for speed.</a:t>
            </a:r>
          </a:p>
        </p:txBody>
      </p:sp>
      <p:sp>
        <p:nvSpPr>
          <p:cNvPr id="25604" name="Footer Placeholder 3">
            <a:extLst>
              <a:ext uri="{FF2B5EF4-FFF2-40B4-BE49-F238E27FC236}">
                <a16:creationId xmlns:a16="http://schemas.microsoft.com/office/drawing/2014/main" id="{15B9688D-5BF8-8F0E-7AE1-CE6E177A13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CC97E09-CC11-0F6F-1D8D-7227E8F5B17D}"/>
              </a:ext>
            </a:extLst>
          </p:cNvPr>
          <p:cNvGraphicFramePr>
            <a:graphicFrameLocks noGrp="1"/>
          </p:cNvGraphicFramePr>
          <p:nvPr/>
        </p:nvGraphicFramePr>
        <p:xfrm>
          <a:off x="987425" y="3059113"/>
          <a:ext cx="7385050" cy="277653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1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79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70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98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70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  <a:t>Unit</a:t>
                      </a:r>
                      <a:endParaRPr lang="en-GB" sz="16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>
                    <a:solidFill>
                      <a:srgbClr val="0FB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  <a:t>Abbreviation</a:t>
                      </a:r>
                      <a:endParaRPr lang="en-GB" sz="16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>
                    <a:solidFill>
                      <a:srgbClr val="0FB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  <a:t>Bytes</a:t>
                      </a:r>
                      <a:endParaRPr lang="en-GB" sz="16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>
                    <a:solidFill>
                      <a:srgbClr val="0FB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  <a:t>Equivalent to</a:t>
                      </a:r>
                      <a:endParaRPr lang="en-GB" sz="16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>
                    <a:solidFill>
                      <a:srgbClr val="0FB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0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bit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 bit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70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nibble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4 bits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70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byte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r>
                        <a:rPr lang="en-GB" sz="1600" baseline="30000" dirty="0">
                          <a:effectLst/>
                        </a:rPr>
                        <a:t>0 </a:t>
                      </a:r>
                      <a:r>
                        <a:rPr lang="en-GB" sz="1600" dirty="0">
                          <a:effectLst/>
                        </a:rPr>
                        <a:t>bytes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8 bits or 2 nibbles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70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kibibyte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KiB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r>
                        <a:rPr lang="en-GB" sz="1600" baseline="30000" dirty="0">
                          <a:effectLst/>
                        </a:rPr>
                        <a:t>10 </a:t>
                      </a:r>
                      <a:r>
                        <a:rPr lang="en-GB" sz="1600" dirty="0">
                          <a:effectLst/>
                        </a:rPr>
                        <a:t>bytes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1024 bytes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70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mebibyte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MiB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r>
                        <a:rPr lang="en-GB" sz="1600" baseline="30000" dirty="0">
                          <a:effectLst/>
                        </a:rPr>
                        <a:t>20</a:t>
                      </a:r>
                      <a:r>
                        <a:rPr lang="en-GB" sz="1600" dirty="0">
                          <a:effectLst/>
                        </a:rPr>
                        <a:t> bytes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1024 kibibytes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70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gibibyte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GiB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r>
                        <a:rPr lang="en-GB" sz="1600" baseline="30000" dirty="0">
                          <a:effectLst/>
                        </a:rPr>
                        <a:t>30</a:t>
                      </a:r>
                      <a:r>
                        <a:rPr lang="en-GB" sz="1600" dirty="0">
                          <a:effectLst/>
                        </a:rPr>
                        <a:t> bytes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1024 mebibytes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70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tebibyte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TiB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r>
                        <a:rPr lang="en-GB" sz="1600" baseline="30000" dirty="0">
                          <a:effectLst/>
                        </a:rPr>
                        <a:t>40</a:t>
                      </a:r>
                      <a:r>
                        <a:rPr lang="en-GB" sz="1600" dirty="0">
                          <a:effectLst/>
                        </a:rPr>
                        <a:t> bytes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1024 gibibytes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5721" marR="45721" marT="45722" marB="45722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ndAc>
      <p:stSnd>
        <p:snd r:embed="rId2" name="click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3ACE0268-3533-8564-DD98-AD190E5215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Calculating transmission times</a:t>
            </a:r>
          </a:p>
        </p:txBody>
      </p:sp>
      <p:pic>
        <p:nvPicPr>
          <p:cNvPr id="26627" name="Content Placeholder 2">
            <a:extLst>
              <a:ext uri="{FF2B5EF4-FFF2-40B4-BE49-F238E27FC236}">
                <a16:creationId xmlns:a16="http://schemas.microsoft.com/office/drawing/2014/main" id="{E68EEBA8-16D4-F472-9DC3-1E53C8C3A05B}"/>
              </a:ext>
            </a:extLst>
          </p:cNvPr>
          <p:cNvPicPr>
            <a:picLocks noGrp="1" noRot="1" noChangeAspect="1" noMove="1" noResize="1" noEditPoints="1" noAdjustHandles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00" y="2184400"/>
            <a:ext cx="8013700" cy="3263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Footer Placeholder 3">
            <a:extLst>
              <a:ext uri="{FF2B5EF4-FFF2-40B4-BE49-F238E27FC236}">
                <a16:creationId xmlns:a16="http://schemas.microsoft.com/office/drawing/2014/main" id="{2297B4B1-7021-956D-D3D7-AD699A6006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>
            <a:extLst>
              <a:ext uri="{FF2B5EF4-FFF2-40B4-BE49-F238E27FC236}">
                <a16:creationId xmlns:a16="http://schemas.microsoft.com/office/drawing/2014/main" id="{8314C42C-1C05-AA2C-C28A-C942F860D0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81075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Worked example</a:t>
            </a:r>
          </a:p>
        </p:txBody>
      </p:sp>
      <p:sp>
        <p:nvSpPr>
          <p:cNvPr id="25602" name="Content Placeholder 2">
            <a:extLst>
              <a:ext uri="{FF2B5EF4-FFF2-40B4-BE49-F238E27FC236}">
                <a16:creationId xmlns:a16="http://schemas.microsoft.com/office/drawing/2014/main" id="{8240A5E3-5F73-4BB7-51C9-7BFA67BF2853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4213" y="1782763"/>
            <a:ext cx="7991475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dirty="0"/>
              <a:t>How long will it take to download a 20MiB file over a 12 Mbps connection?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GB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en-GB" dirty="0"/>
              <a:t>Convert the file size to bits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en-GB" dirty="0"/>
          </a:p>
          <a:p>
            <a:pPr marL="457200" indent="-457200">
              <a:buFont typeface="+mj-lt"/>
              <a:buAutoNum type="arabicPeriod"/>
              <a:defRPr/>
            </a:pPr>
            <a:endParaRPr lang="en-GB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en-GB" dirty="0"/>
              <a:t>Convert the speed to bits per second 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en-GB" dirty="0"/>
          </a:p>
          <a:p>
            <a:pPr marL="457200" indent="-457200">
              <a:buFont typeface="+mj-lt"/>
              <a:buAutoNum type="arabicPeriod"/>
              <a:defRPr/>
            </a:pPr>
            <a:endParaRPr lang="en-GB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en-GB" dirty="0"/>
              <a:t>Arrange the size and speed expressions</a:t>
            </a:r>
          </a:p>
        </p:txBody>
      </p:sp>
      <p:sp>
        <p:nvSpPr>
          <p:cNvPr id="28676" name="Footer Placeholder 3">
            <a:extLst>
              <a:ext uri="{FF2B5EF4-FFF2-40B4-BE49-F238E27FC236}">
                <a16:creationId xmlns:a16="http://schemas.microsoft.com/office/drawing/2014/main" id="{58B41D33-7D57-781D-E7C8-F5BD6BBF09E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69E074-795B-17B6-0FFE-D00A84AB3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3075" y="3371850"/>
            <a:ext cx="3117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400">
                <a:latin typeface="Cambria Math" panose="02040503050406030204" pitchFamily="18" charset="0"/>
              </a:rPr>
              <a:t>20 × 8 × 1024 × 1024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F6CFD3-506B-D61A-F08F-50190E843F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3075" y="4465638"/>
            <a:ext cx="2978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400">
                <a:latin typeface="Cambria Math" panose="02040503050406030204" pitchFamily="18" charset="0"/>
              </a:rPr>
              <a:t>12 × 1000 × 1000</a:t>
            </a:r>
          </a:p>
        </p:txBody>
      </p:sp>
      <p:pic>
        <p:nvPicPr>
          <p:cNvPr id="7" name="TextBox 6">
            <a:extLst>
              <a:ext uri="{FF2B5EF4-FFF2-40B4-BE49-F238E27FC236}">
                <a16:creationId xmlns:a16="http://schemas.microsoft.com/office/drawing/2014/main" id="{62412790-0EBE-5750-1B74-DB34283AB48B}"/>
              </a:ext>
            </a:extLst>
          </p:cNvPr>
          <p:cNvPicPr>
            <a:picLocks noRot="1" noChangeAspect="1" noMove="1" noResize="1" noEditPoints="1" noAdjustHandles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0" y="5511800"/>
            <a:ext cx="48895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B804D4F82C0B4088CBB3A2B255BE33" ma:contentTypeVersion="10" ma:contentTypeDescription="Create a new document." ma:contentTypeScope="" ma:versionID="9dd467f5b98a06adbdb65b906ead4f14">
  <xsd:schema xmlns:xsd="http://www.w3.org/2001/XMLSchema" xmlns:xs="http://www.w3.org/2001/XMLSchema" xmlns:p="http://schemas.microsoft.com/office/2006/metadata/properties" xmlns:ns3="d445d462-2029-4cec-993f-47750f9ae382" targetNamespace="http://schemas.microsoft.com/office/2006/metadata/properties" ma:root="true" ma:fieldsID="74b3ba64298967c8c6878c979b282dd8" ns3:_="">
    <xsd:import namespace="d445d462-2029-4cec-993f-47750f9ae38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45d462-2029-4cec-993f-47750f9ae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146F69-07D8-4658-8F13-6984B144D79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DECDD99-D2E1-4377-B80B-7B42223D53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445d462-2029-4cec-993f-47750f9ae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3663</TotalTime>
  <Words>769</Words>
  <Application>Microsoft Macintosh PowerPoint</Application>
  <PresentationFormat>On-screen Show (4:3)</PresentationFormat>
  <Paragraphs>120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Wingdings</vt:lpstr>
      <vt:lpstr>Verdana</vt:lpstr>
      <vt:lpstr>Times New Roman</vt:lpstr>
      <vt:lpstr>Cambria Math</vt:lpstr>
      <vt:lpstr>1_TitleSlide</vt:lpstr>
      <vt:lpstr>PowerPoint Presentation</vt:lpstr>
      <vt:lpstr>Learning objectives</vt:lpstr>
      <vt:lpstr>Network speed</vt:lpstr>
      <vt:lpstr>What does speed mean?</vt:lpstr>
      <vt:lpstr>Bandwidth and latency</vt:lpstr>
      <vt:lpstr>Measuring speed</vt:lpstr>
      <vt:lpstr>File size recap</vt:lpstr>
      <vt:lpstr>Calculating transmission times</vt:lpstr>
      <vt:lpstr>Worked example</vt:lpstr>
      <vt:lpstr>Calculating file size and speed</vt:lpstr>
      <vt:lpstr>Wrap up: you have learned how to…</vt:lpstr>
    </vt:vector>
  </TitlesOfParts>
  <Company>Pearson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2016</dc:title>
  <dc:creator>Pearson Education</dc:creator>
  <cp:lastModifiedBy>Ann Weidmann</cp:lastModifiedBy>
  <cp:revision>335</cp:revision>
  <cp:lastPrinted>2020-05-14T16:41:42Z</cp:lastPrinted>
  <dcterms:created xsi:type="dcterms:W3CDTF">2010-12-13T13:21:58Z</dcterms:created>
  <dcterms:modified xsi:type="dcterms:W3CDTF">2022-10-31T19:47:00Z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ContentTypeId">
    <vt:lpwstr>0x0101008EB804D4F82C0B4088CBB3A2B255BE33</vt:lpwstr>
  </property>
</Properties>
</file>